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87" r:id="rId2"/>
    <p:sldId id="390" r:id="rId3"/>
    <p:sldId id="388" r:id="rId4"/>
    <p:sldId id="389" r:id="rId5"/>
    <p:sldId id="391" r:id="rId6"/>
    <p:sldId id="392" r:id="rId7"/>
    <p:sldId id="393" r:id="rId8"/>
  </p:sldIdLst>
  <p:sldSz cx="9144000" cy="6858000" type="screen4x3"/>
  <p:notesSz cx="6807200" cy="9939338"/>
  <p:defaultTextStyle>
    <a:defPPr>
      <a:defRPr lang="zh-TW"/>
    </a:defPPr>
    <a:lvl1pPr algn="ctr" rtl="0" eaLnBrk="0" fontAlgn="base" hangingPunct="0">
      <a:lnSpc>
        <a:spcPct val="80000"/>
      </a:lnSpc>
      <a:spcBef>
        <a:spcPct val="0"/>
      </a:spcBef>
      <a:spcAft>
        <a:spcPct val="0"/>
      </a:spcAft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457200" algn="ctr" rtl="0" eaLnBrk="0" fontAlgn="base" hangingPunct="0">
      <a:lnSpc>
        <a:spcPct val="80000"/>
      </a:lnSpc>
      <a:spcBef>
        <a:spcPct val="0"/>
      </a:spcBef>
      <a:spcAft>
        <a:spcPct val="0"/>
      </a:spcAft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914400" algn="ctr" rtl="0" eaLnBrk="0" fontAlgn="base" hangingPunct="0">
      <a:lnSpc>
        <a:spcPct val="80000"/>
      </a:lnSpc>
      <a:spcBef>
        <a:spcPct val="0"/>
      </a:spcBef>
      <a:spcAft>
        <a:spcPct val="0"/>
      </a:spcAft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1371600" algn="ctr" rtl="0" eaLnBrk="0" fontAlgn="base" hangingPunct="0">
      <a:lnSpc>
        <a:spcPct val="80000"/>
      </a:lnSpc>
      <a:spcBef>
        <a:spcPct val="0"/>
      </a:spcBef>
      <a:spcAft>
        <a:spcPct val="0"/>
      </a:spcAft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1828800" algn="ctr" rtl="0" eaLnBrk="0" fontAlgn="base" hangingPunct="0">
      <a:lnSpc>
        <a:spcPct val="80000"/>
      </a:lnSpc>
      <a:spcBef>
        <a:spcPct val="0"/>
      </a:spcBef>
      <a:spcAft>
        <a:spcPct val="0"/>
      </a:spcAft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kumimoji="1" sz="3000" kern="1200">
        <a:solidFill>
          <a:srgbClr val="003366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E4B78"/>
    <a:srgbClr val="FFFFFF"/>
    <a:srgbClr val="000066"/>
    <a:srgbClr val="CC3300"/>
    <a:srgbClr val="FF3300"/>
    <a:srgbClr val="FF2211"/>
    <a:srgbClr val="FF2A1C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929F9F4-4A8F-4326-A1B4-22849713DDAB}" styleName="深色樣式 1 - 輔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51" autoAdjust="0"/>
    <p:restoredTop sz="38129" autoAdjust="0"/>
  </p:normalViewPr>
  <p:slideViewPr>
    <p:cSldViewPr>
      <p:cViewPr varScale="1">
        <p:scale>
          <a:sx n="112" d="100"/>
          <a:sy n="112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5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3" d="100"/>
          <a:sy n="43" d="100"/>
        </p:scale>
        <p:origin x="-2034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468" cy="49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t" anchorCtr="0" compatLnSpc="1">
            <a:prstTxWarp prst="textNoShape">
              <a:avLst/>
            </a:prstTxWarp>
          </a:bodyPr>
          <a:lstStyle>
            <a:lvl1pPr algn="l" defTabSz="923207" eaLnBrk="0" hangingPunct="0">
              <a:lnSpc>
                <a:spcPct val="100000"/>
              </a:lnSpc>
              <a:defRPr kumimoji="0" sz="1300" b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211" y="0"/>
            <a:ext cx="2948468" cy="49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t" anchorCtr="0" compatLnSpc="1">
            <a:prstTxWarp prst="textNoShape">
              <a:avLst/>
            </a:prstTxWarp>
          </a:bodyPr>
          <a:lstStyle>
            <a:lvl1pPr algn="r" defTabSz="923207" eaLnBrk="0" hangingPunct="0">
              <a:lnSpc>
                <a:spcPct val="100000"/>
              </a:lnSpc>
              <a:defRPr kumimoji="0" sz="1300" b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3359A4-3472-43AC-8708-DF8D94C97580}" type="datetimeFigureOut">
              <a:rPr lang="zh-TW" altLang="en-US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9829"/>
            <a:ext cx="2948468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b" anchorCtr="0" compatLnSpc="1">
            <a:prstTxWarp prst="textNoShape">
              <a:avLst/>
            </a:prstTxWarp>
          </a:bodyPr>
          <a:lstStyle>
            <a:lvl1pPr algn="l" defTabSz="923207" eaLnBrk="0" hangingPunct="0">
              <a:lnSpc>
                <a:spcPct val="100000"/>
              </a:lnSpc>
              <a:defRPr kumimoji="0" sz="1300" b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211" y="9439829"/>
            <a:ext cx="2948468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b" anchorCtr="0" compatLnSpc="1">
            <a:prstTxWarp prst="textNoShape">
              <a:avLst/>
            </a:prstTxWarp>
          </a:bodyPr>
          <a:lstStyle>
            <a:lvl1pPr algn="r" defTabSz="923207">
              <a:lnSpc>
                <a:spcPct val="100000"/>
              </a:lnSpc>
              <a:defRPr kumimoji="0" sz="13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5DCE095F-3BF9-4BD3-A6D2-E38C933DB69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4021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468" cy="49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t" anchorCtr="0" compatLnSpc="1">
            <a:prstTxWarp prst="textNoShape">
              <a:avLst/>
            </a:prstTxWarp>
          </a:bodyPr>
          <a:lstStyle>
            <a:lvl1pPr algn="l" defTabSz="923207" eaLnBrk="1" hangingPunct="1">
              <a:lnSpc>
                <a:spcPct val="100000"/>
              </a:lnSpc>
              <a:defRPr kumimoji="1" sz="1300" b="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211" y="0"/>
            <a:ext cx="2948468" cy="49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t" anchorCtr="0" compatLnSpc="1">
            <a:prstTxWarp prst="textNoShape">
              <a:avLst/>
            </a:prstTxWarp>
          </a:bodyPr>
          <a:lstStyle>
            <a:lvl1pPr algn="r" defTabSz="923207" eaLnBrk="1" hangingPunct="1">
              <a:lnSpc>
                <a:spcPct val="100000"/>
              </a:lnSpc>
              <a:defRPr kumimoji="1" sz="1300" b="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8" y="4720686"/>
            <a:ext cx="5446368" cy="447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9829"/>
            <a:ext cx="2948468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b" anchorCtr="0" compatLnSpc="1">
            <a:prstTxWarp prst="textNoShape">
              <a:avLst/>
            </a:prstTxWarp>
          </a:bodyPr>
          <a:lstStyle>
            <a:lvl1pPr algn="l" defTabSz="923207" eaLnBrk="1" hangingPunct="1">
              <a:lnSpc>
                <a:spcPct val="100000"/>
              </a:lnSpc>
              <a:defRPr kumimoji="1" sz="1300" b="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211" y="9439829"/>
            <a:ext cx="2948468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0" tIns="46149" rIns="92300" bIns="46149" numCol="1" anchor="b" anchorCtr="0" compatLnSpc="1">
            <a:prstTxWarp prst="textNoShape">
              <a:avLst/>
            </a:prstTxWarp>
          </a:bodyPr>
          <a:lstStyle>
            <a:lvl1pPr algn="r" defTabSz="923207" eaLnBrk="1" hangingPunct="1">
              <a:lnSpc>
                <a:spcPct val="100000"/>
              </a:lnSpc>
              <a:defRPr sz="1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8D6949E-057A-4CC3-B216-7320B72E52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6089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611889-879C-49B5-81E1-89FF9A080084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E46F16B-5DCD-B14F-8A0B-D0A917371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38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  <a:lvl2pPr>
              <a:defRPr>
                <a:latin typeface="新細明體" pitchFamily="18" charset="-120"/>
                <a:ea typeface="新細明體" pitchFamily="18" charset="-120"/>
              </a:defRPr>
            </a:lvl2pPr>
            <a:lvl3pPr>
              <a:defRPr>
                <a:latin typeface="新細明體" pitchFamily="18" charset="-120"/>
                <a:ea typeface="新細明體" pitchFamily="18" charset="-120"/>
              </a:defRPr>
            </a:lvl3pPr>
            <a:lvl4pPr>
              <a:defRPr>
                <a:latin typeface="新細明體" pitchFamily="18" charset="-120"/>
                <a:ea typeface="新細明體" pitchFamily="18" charset="-120"/>
              </a:defRPr>
            </a:lvl4pPr>
            <a:lvl5pPr>
              <a:defRPr>
                <a:latin typeface="新細明體" pitchFamily="18" charset="-120"/>
                <a:ea typeface="新細明體" pitchFamily="18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</a:lstStyle>
          <a:p>
            <a:fld id="{BEFA4B9A-C3B7-4980-9DB7-E34F2A8167EB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7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94450"/>
          </a:xfrm>
        </p:spPr>
        <p:txBody>
          <a:bodyPr vert="eaVert"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94450"/>
          </a:xfrm>
        </p:spPr>
        <p:txBody>
          <a:bodyPr vert="eaVert"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  <a:lvl2pPr>
              <a:defRPr>
                <a:latin typeface="新細明體" pitchFamily="18" charset="-120"/>
                <a:ea typeface="新細明體" pitchFamily="18" charset="-120"/>
              </a:defRPr>
            </a:lvl2pPr>
            <a:lvl3pPr>
              <a:defRPr>
                <a:latin typeface="新細明體" pitchFamily="18" charset="-120"/>
                <a:ea typeface="新細明體" pitchFamily="18" charset="-120"/>
              </a:defRPr>
            </a:lvl3pPr>
            <a:lvl4pPr>
              <a:defRPr>
                <a:latin typeface="新細明體" pitchFamily="18" charset="-120"/>
                <a:ea typeface="新細明體" pitchFamily="18" charset="-120"/>
              </a:defRPr>
            </a:lvl4pPr>
            <a:lvl5pPr>
              <a:defRPr>
                <a:latin typeface="新細明體" pitchFamily="18" charset="-120"/>
                <a:ea typeface="新細明體" pitchFamily="18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</a:lstStyle>
          <a:p>
            <a:fld id="{9B18DF30-F04C-4FE4-8207-DCA289A49C14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46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  <a:lvl2pPr>
              <a:defRPr>
                <a:latin typeface="新細明體" pitchFamily="18" charset="-120"/>
                <a:ea typeface="新細明體" pitchFamily="18" charset="-120"/>
              </a:defRPr>
            </a:lvl2pPr>
            <a:lvl3pPr>
              <a:defRPr>
                <a:latin typeface="新細明體" pitchFamily="18" charset="-120"/>
                <a:ea typeface="新細明體" pitchFamily="18" charset="-120"/>
              </a:defRPr>
            </a:lvl3pPr>
            <a:lvl4pPr>
              <a:defRPr>
                <a:latin typeface="新細明體" pitchFamily="18" charset="-120"/>
                <a:ea typeface="新細明體" pitchFamily="18" charset="-120"/>
              </a:defRPr>
            </a:lvl4pPr>
            <a:lvl5pPr>
              <a:defRPr>
                <a:latin typeface="新細明體" pitchFamily="18" charset="-120"/>
                <a:ea typeface="新細明體" pitchFamily="18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8888"/>
          </a:xfrm>
        </p:spPr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  <a:lvl2pPr>
              <a:defRPr>
                <a:latin typeface="新細明體" pitchFamily="18" charset="-120"/>
                <a:ea typeface="新細明體" pitchFamily="18" charset="-120"/>
              </a:defRPr>
            </a:lvl2pPr>
            <a:lvl3pPr>
              <a:defRPr>
                <a:latin typeface="新細明體" pitchFamily="18" charset="-120"/>
                <a:ea typeface="新細明體" pitchFamily="18" charset="-120"/>
              </a:defRPr>
            </a:lvl3pPr>
            <a:lvl4pPr>
              <a:defRPr>
                <a:latin typeface="新細明體" pitchFamily="18" charset="-120"/>
                <a:ea typeface="新細明體" pitchFamily="18" charset="-120"/>
              </a:defRPr>
            </a:lvl4pPr>
            <a:lvl5pPr>
              <a:defRPr>
                <a:latin typeface="新細明體" pitchFamily="18" charset="-120"/>
                <a:ea typeface="新細明體" pitchFamily="18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</a:lstStyle>
          <a:p>
            <a:fld id="{A3F2F319-B47F-4EFF-AF27-5A674A9E988C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81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3225" y="230188"/>
            <a:ext cx="5945188" cy="600075"/>
          </a:xfrm>
        </p:spPr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07988" y="1484313"/>
            <a:ext cx="4122737" cy="4405312"/>
          </a:xfrm>
        </p:spPr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  <a:lvl2pPr>
              <a:defRPr>
                <a:latin typeface="新細明體" pitchFamily="18" charset="-120"/>
                <a:ea typeface="新細明體" pitchFamily="18" charset="-120"/>
              </a:defRPr>
            </a:lvl2pPr>
            <a:lvl3pPr>
              <a:defRPr>
                <a:latin typeface="新細明體" pitchFamily="18" charset="-120"/>
                <a:ea typeface="新細明體" pitchFamily="18" charset="-120"/>
              </a:defRPr>
            </a:lvl3pPr>
            <a:lvl4pPr>
              <a:defRPr>
                <a:latin typeface="新細明體" pitchFamily="18" charset="-120"/>
                <a:ea typeface="新細明體" pitchFamily="18" charset="-120"/>
              </a:defRPr>
            </a:lvl4pPr>
            <a:lvl5pPr>
              <a:defRPr>
                <a:latin typeface="新細明體" pitchFamily="18" charset="-120"/>
                <a:ea typeface="新細明體" pitchFamily="18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83125" y="1484313"/>
            <a:ext cx="4122738" cy="2125662"/>
          </a:xfrm>
        </p:spPr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  <a:lvl2pPr>
              <a:defRPr>
                <a:latin typeface="新細明體" pitchFamily="18" charset="-120"/>
                <a:ea typeface="新細明體" pitchFamily="18" charset="-120"/>
              </a:defRPr>
            </a:lvl2pPr>
            <a:lvl3pPr>
              <a:defRPr>
                <a:latin typeface="新細明體" pitchFamily="18" charset="-120"/>
                <a:ea typeface="新細明體" pitchFamily="18" charset="-120"/>
              </a:defRPr>
            </a:lvl3pPr>
            <a:lvl4pPr>
              <a:defRPr>
                <a:latin typeface="新細明體" pitchFamily="18" charset="-120"/>
                <a:ea typeface="新細明體" pitchFamily="18" charset="-120"/>
              </a:defRPr>
            </a:lvl4pPr>
            <a:lvl5pPr>
              <a:defRPr>
                <a:latin typeface="新細明體" pitchFamily="18" charset="-120"/>
                <a:ea typeface="新細明體" pitchFamily="18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83125" y="3762375"/>
            <a:ext cx="4122738" cy="2127250"/>
          </a:xfrm>
        </p:spPr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  <a:lvl2pPr>
              <a:defRPr>
                <a:latin typeface="新細明體" pitchFamily="18" charset="-120"/>
                <a:ea typeface="新細明體" pitchFamily="18" charset="-120"/>
              </a:defRPr>
            </a:lvl2pPr>
            <a:lvl3pPr>
              <a:defRPr>
                <a:latin typeface="新細明體" pitchFamily="18" charset="-120"/>
                <a:ea typeface="新細明體" pitchFamily="18" charset="-120"/>
              </a:defRPr>
            </a:lvl3pPr>
            <a:lvl4pPr>
              <a:defRPr>
                <a:latin typeface="新細明體" pitchFamily="18" charset="-120"/>
                <a:ea typeface="新細明體" pitchFamily="18" charset="-120"/>
              </a:defRPr>
            </a:lvl4pPr>
            <a:lvl5pPr>
              <a:defRPr>
                <a:latin typeface="新細明體" pitchFamily="18" charset="-120"/>
                <a:ea typeface="新細明體" pitchFamily="18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頁尾版面配置區 5"/>
          <p:cNvSpPr>
            <a:spLocks noGrp="1"/>
          </p:cNvSpPr>
          <p:nvPr>
            <p:ph type="ftr" sz="quarter" idx="10"/>
          </p:nvPr>
        </p:nvSpPr>
        <p:spPr>
          <a:xfrm>
            <a:off x="8045450" y="6464300"/>
            <a:ext cx="1066800" cy="247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kumimoji="0" sz="1800" b="1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</a:lstStyle>
          <a:p>
            <a:r>
              <a:rPr lang="zh-TW" altLang="en-US"/>
              <a:t>教育部國民及學前教育署資通安全業務輔導團</a:t>
            </a:r>
            <a:endParaRPr lang="de-DE" altLang="zh-TW" sz="140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11020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84F030-EED9-4314-A7AA-534461E5B2FF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F92F23-B7A5-4427-A352-316E234EDAE8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529" y="0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45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>
                <a:latin typeface="新細明體" pitchFamily="18" charset="-120"/>
                <a:ea typeface="新細明體" pitchFamily="18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>
            <a:lvl1pPr>
              <a:defRPr sz="2800">
                <a:latin typeface="新細明體" pitchFamily="18" charset="-120"/>
                <a:ea typeface="新細明體" pitchFamily="18" charset="-120"/>
              </a:defRPr>
            </a:lvl1pPr>
            <a:lvl2pPr>
              <a:defRPr sz="2400">
                <a:latin typeface="新細明體" pitchFamily="18" charset="-120"/>
                <a:ea typeface="新細明體" pitchFamily="18" charset="-120"/>
              </a:defRPr>
            </a:lvl2pPr>
            <a:lvl3pPr>
              <a:defRPr sz="2000">
                <a:latin typeface="新細明體" pitchFamily="18" charset="-120"/>
                <a:ea typeface="新細明體" pitchFamily="18" charset="-120"/>
              </a:defRPr>
            </a:lvl3pPr>
            <a:lvl4pPr>
              <a:defRPr sz="1800">
                <a:latin typeface="新細明體" pitchFamily="18" charset="-120"/>
                <a:ea typeface="新細明體" pitchFamily="18" charset="-120"/>
              </a:defRPr>
            </a:lvl4pPr>
            <a:lvl5pPr>
              <a:defRPr sz="1800">
                <a:latin typeface="新細明體" pitchFamily="18" charset="-120"/>
                <a:ea typeface="新細明體" pitchFamily="18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8888"/>
          </a:xfrm>
        </p:spPr>
        <p:txBody>
          <a:bodyPr/>
          <a:lstStyle>
            <a:lvl1pPr>
              <a:defRPr sz="2800">
                <a:latin typeface="新細明體" pitchFamily="18" charset="-120"/>
                <a:ea typeface="新細明體" pitchFamily="18" charset="-120"/>
              </a:defRPr>
            </a:lvl1pPr>
            <a:lvl2pPr>
              <a:defRPr sz="2400">
                <a:latin typeface="新細明體" pitchFamily="18" charset="-120"/>
                <a:ea typeface="新細明體" pitchFamily="18" charset="-120"/>
              </a:defRPr>
            </a:lvl2pPr>
            <a:lvl3pPr>
              <a:defRPr sz="2000">
                <a:latin typeface="新細明體" pitchFamily="18" charset="-120"/>
                <a:ea typeface="新細明體" pitchFamily="18" charset="-120"/>
              </a:defRPr>
            </a:lvl3pPr>
            <a:lvl4pPr>
              <a:defRPr sz="1800">
                <a:latin typeface="新細明體" pitchFamily="18" charset="-120"/>
                <a:ea typeface="新細明體" pitchFamily="18" charset="-120"/>
              </a:defRPr>
            </a:lvl4pPr>
            <a:lvl5pPr>
              <a:defRPr sz="1800">
                <a:latin typeface="新細明體" pitchFamily="18" charset="-120"/>
                <a:ea typeface="新細明體" pitchFamily="18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</a:lstStyle>
          <a:p>
            <a:fld id="{9ADDFF0E-7EBF-4988-B975-9E46C67693EE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07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7" descr="iscb-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0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新細明體" pitchFamily="18" charset="-120"/>
                <a:ea typeface="新細明體" pitchFamily="18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新細明體" pitchFamily="18" charset="-120"/>
                <a:ea typeface="新細明體" pitchFamily="18" charset="-120"/>
              </a:defRPr>
            </a:lvl1pPr>
            <a:lvl2pPr>
              <a:defRPr sz="2400">
                <a:latin typeface="新細明體" pitchFamily="18" charset="-120"/>
                <a:ea typeface="新細明體" pitchFamily="18" charset="-120"/>
              </a:defRPr>
            </a:lvl2pPr>
            <a:lvl3pPr>
              <a:defRPr sz="2000">
                <a:latin typeface="新細明體" pitchFamily="18" charset="-120"/>
                <a:ea typeface="新細明體" pitchFamily="18" charset="-120"/>
              </a:defRPr>
            </a:lvl3pPr>
            <a:lvl4pPr>
              <a:defRPr sz="1600">
                <a:latin typeface="新細明體" pitchFamily="18" charset="-120"/>
                <a:ea typeface="新細明體" pitchFamily="18" charset="-120"/>
              </a:defRPr>
            </a:lvl4pPr>
            <a:lvl5pPr>
              <a:defRPr sz="1600">
                <a:latin typeface="新細明體" pitchFamily="18" charset="-120"/>
                <a:ea typeface="新細明體" pitchFamily="18" charset="-12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新細明體" pitchFamily="18" charset="-120"/>
                <a:ea typeface="新細明體" pitchFamily="18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新細明體" pitchFamily="18" charset="-120"/>
                <a:ea typeface="新細明體" pitchFamily="18" charset="-12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defRPr kumimoji="1" lang="zh-TW" altLang="en-US" sz="2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defRPr kumimoji="1" lang="zh-TW" altLang="en-US" sz="20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>
              <a:defRPr sz="1600">
                <a:latin typeface="新細明體" pitchFamily="18" charset="-120"/>
                <a:ea typeface="新細明體" pitchFamily="18" charset="-120"/>
              </a:defRPr>
            </a:lvl4pPr>
            <a:lvl5pPr>
              <a:defRPr sz="1600">
                <a:latin typeface="新細明體" pitchFamily="18" charset="-120"/>
                <a:ea typeface="新細明體" pitchFamily="18" charset="-12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</a:lstStyle>
          <a:p>
            <a:fld id="{C9376F6E-D3B9-4198-9F62-A43F6CCFB9D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506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新細明體" pitchFamily="18" charset="-120"/>
                <a:ea typeface="新細明體" pitchFamily="18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</a:lstStyle>
          <a:p>
            <a:fld id="{45C2F321-7CBE-4D2A-B177-F5F754741F30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709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1AEB7B-1DEA-43D4-B109-DA17D3AAC687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4" name="圖片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55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C05C2A-A67E-40C1-AD33-29D3D00CEA6C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05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33286A-30E5-4190-AC6C-7C6783445A65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064" y="10942"/>
            <a:ext cx="925471" cy="101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07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>
                <a:solidFill>
                  <a:schemeClr val="tx1"/>
                </a:solidFill>
              </a:defRPr>
            </a:lvl1pPr>
          </a:lstStyle>
          <a:p>
            <a:fld id="{124A0FF0-CF9D-4635-8B98-C9B87476ADEE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9" name="Rectangle 4" descr="Gold bar"/>
          <p:cNvSpPr>
            <a:spLocks noChangeArrowheads="1"/>
          </p:cNvSpPr>
          <p:nvPr/>
        </p:nvSpPr>
        <p:spPr bwMode="auto">
          <a:xfrm>
            <a:off x="0" y="1412875"/>
            <a:ext cx="2870200" cy="71438"/>
          </a:xfrm>
          <a:prstGeom prst="rect">
            <a:avLst/>
          </a:prstGeom>
          <a:solidFill>
            <a:srgbClr val="66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kumimoji="0" lang="zh-TW" altLang="en-US" sz="1800" b="1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030" name="Rectangle 5" descr="Orange bar"/>
          <p:cNvSpPr>
            <a:spLocks noChangeArrowheads="1"/>
          </p:cNvSpPr>
          <p:nvPr/>
        </p:nvSpPr>
        <p:spPr bwMode="auto">
          <a:xfrm>
            <a:off x="3132138" y="1412875"/>
            <a:ext cx="2870200" cy="71438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kumimoji="0" lang="zh-TW" altLang="en-US" sz="1800" b="1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031" name="Rectangle 6" descr="Slate bar"/>
          <p:cNvSpPr>
            <a:spLocks noChangeArrowheads="1"/>
          </p:cNvSpPr>
          <p:nvPr/>
        </p:nvSpPr>
        <p:spPr bwMode="auto">
          <a:xfrm>
            <a:off x="6273800" y="1412875"/>
            <a:ext cx="2870200" cy="71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3366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kumimoji="0" lang="zh-TW" altLang="en-US" sz="1800" b="1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9" r:id="rId12"/>
    <p:sldLayoutId id="2147484060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003366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2A25BF-1E17-4498-B794-DB01512A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zh-TW" altLang="en-US" sz="4000" dirty="0">
                <a:solidFill>
                  <a:srgbClr val="1E4B78"/>
                </a:solidFill>
              </a:rPr>
              <a:t>重要宣導事項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082AD0-5B00-4398-916A-E80202CEB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4F030-EED9-4314-A7AA-534461E5B2FF}" type="slidenum">
              <a:rPr lang="en-US" altLang="zh-TW" smtClean="0"/>
              <a:pPr/>
              <a:t>1</a:t>
            </a:fld>
            <a:endParaRPr lang="en-US" altLang="zh-TW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1FC3FAD6-B63F-4258-A122-F6016EDD7F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872" y="980728"/>
            <a:ext cx="4412256" cy="5637105"/>
          </a:xfrm>
        </p:spPr>
      </p:pic>
    </p:spTree>
    <p:extLst>
      <p:ext uri="{BB962C8B-B14F-4D97-AF65-F5344CB8AC3E}">
        <p14:creationId xmlns:p14="http://schemas.microsoft.com/office/powerpoint/2010/main" val="41204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2A25BF-1E17-4498-B794-DB01512A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zh-TW" altLang="en-US" sz="4000" dirty="0">
                <a:solidFill>
                  <a:srgbClr val="1E4B78"/>
                </a:solidFill>
              </a:rPr>
              <a:t>重要宣導事項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082AD0-5B00-4398-916A-E80202CEB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4F030-EED9-4314-A7AA-534461E5B2FF}" type="slidenum">
              <a:rPr lang="en-US" altLang="zh-TW" smtClean="0"/>
              <a:pPr/>
              <a:t>2</a:t>
            </a:fld>
            <a:endParaRPr lang="en-US" altLang="zh-TW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E67F6A7A-06F4-44D3-AFE0-24AD750D467A}"/>
              </a:ext>
            </a:extLst>
          </p:cNvPr>
          <p:cNvSpPr txBox="1"/>
          <p:nvPr/>
        </p:nvSpPr>
        <p:spPr>
          <a:xfrm>
            <a:off x="374839" y="1628800"/>
            <a:ext cx="8311961" cy="51257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60363" lvl="0" indent="-360363" algn="just">
              <a:lnSpc>
                <a:spcPts val="2500"/>
              </a:lnSpc>
              <a:buFont typeface="+mj-ea"/>
              <a:buAutoNum type="ea1ChtPeriod"/>
            </a:pP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依國家發展委員會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103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31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日發資字第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1031501471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號函，各機關行文及網站資料涉及國民身分證統一編號者之登載者，統一隱碼欄位為身分證號後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碼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即第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碼至第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碼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，並以「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*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」取代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特殊性用途除外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2000" kern="100" dirty="0">
              <a:solidFill>
                <a:srgbClr val="1E4B78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60363" lvl="0" indent="-360363" algn="just">
              <a:lnSpc>
                <a:spcPts val="2500"/>
              </a:lnSpc>
              <a:buFont typeface="+mj-lt"/>
              <a:buAutoNum type="ea1ChtPeriod"/>
            </a:pP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依教育部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110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日臺教資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字第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1100122001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號函，學校使用雲端資通服務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Google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表單等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蒐集個人資料時，可能因設定不當而增加個資外洩及資安風險，請學校使用資通系統或雲端資通服務蒐集教職員、學生及家長個人資料者，應注意「學校使用資通系統或服務蒐集及使用個人資料注意事項」、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Google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表單蒐集個人資料使用原則（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https://sites.google.com/email.nchu.edu.tw/g-form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），以「最小化」為原則，並請學校建置公告、資料收集審查機制，避免因系統設定錯誤或人為因素，誤將機敏個資、機密檔案公布於網路上。</a:t>
            </a:r>
            <a:endParaRPr lang="zh-TW" altLang="zh-TW" sz="2000" kern="100" dirty="0">
              <a:solidFill>
                <a:srgbClr val="1E4B78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60363" lvl="0" indent="-360363" algn="just">
              <a:lnSpc>
                <a:spcPts val="2500"/>
              </a:lnSpc>
              <a:buFont typeface="+mj-lt"/>
              <a:buAutoNum type="ea1ChtPeriod"/>
            </a:pP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重申教育部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109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25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日臺教資（五）字第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1090135390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號函轉行政院資通安全處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109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14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日院臺護字第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1090188336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號書函，即時通訊軟體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Line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等</a:t>
            </a:r>
            <a:r>
              <a:rPr lang="en-US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solidFill>
                  <a:srgbClr val="1E4B78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使用應注意不得傳送公務敏感資料為原則。</a:t>
            </a:r>
            <a:endParaRPr lang="en-US" altLang="zh-TW" sz="2000" kern="100" dirty="0">
              <a:solidFill>
                <a:srgbClr val="1E4B78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3050" lvl="0" indent="-273050" algn="just">
              <a:lnSpc>
                <a:spcPts val="1700"/>
              </a:lnSpc>
              <a:buFont typeface="+mj-ea"/>
              <a:buAutoNum type="ea1ChtPlain"/>
            </a:pPr>
            <a:endParaRPr lang="zh-TW" altLang="zh-TW" sz="1800" kern="100" dirty="0">
              <a:solidFill>
                <a:srgbClr val="1E4B78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3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2A25BF-1E17-4498-B794-DB01512A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srgbClr val="1E4B78"/>
                </a:solidFill>
              </a:rPr>
              <a:t>重要宣導事項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082AD0-5B00-4398-916A-E80202CEB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4F030-EED9-4314-A7AA-534461E5B2FF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09B8E28-AF14-4D6A-BBB1-E1A67DD70A0B}"/>
              </a:ext>
            </a:extLst>
          </p:cNvPr>
          <p:cNvSpPr txBox="1"/>
          <p:nvPr/>
        </p:nvSpPr>
        <p:spPr>
          <a:xfrm>
            <a:off x="457200" y="1702989"/>
            <a:ext cx="8229600" cy="42462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60363" lvl="0" indent="-360363" algn="just">
              <a:lnSpc>
                <a:spcPts val="2500"/>
              </a:lnSpc>
              <a:buFont typeface="+mj-ea"/>
              <a:buAutoNum type="ea1ChtPeriod" startAt="4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依行政院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日院授數資安字第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1121000202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號函，重申各公務機關使用資通訊產品原則：公務用資通訊產品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含軟體、硬體及服務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不得使用大陸廠牌，機關若因業務需求且無其他替代方案，仍需使用危害國家資通安全產品時，應具體敘明理由，並經機關資通安全長及其上級機關資通安全長逐級核可，函報資通安全管理法主管機關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數位發展部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核定，產品未汰換前，應加強下列資安強化措施：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536575" lvl="0" indent="-176213" algn="just">
              <a:lnSpc>
                <a:spcPts val="2500"/>
              </a:lnSpc>
              <a:buFont typeface="+mj-lt"/>
              <a:buAutoNum type="arabicPeriod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強化資安管理措施，例如：設定高強度密碼、禁止遠端維護等。</a:t>
            </a:r>
          </a:p>
          <a:p>
            <a:pPr marL="536575" lvl="0" indent="-176213" algn="just">
              <a:lnSpc>
                <a:spcPts val="2500"/>
              </a:lnSpc>
              <a:buFont typeface="+mj-lt"/>
              <a:buAutoNum type="arabicPeriod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產品遇資安攻擊導致顯示畫面遭置換，應立即置換靜態畫面，或立即關機。</a:t>
            </a:r>
          </a:p>
          <a:p>
            <a:pPr marL="536575" lvl="0" indent="-176213" algn="just">
              <a:lnSpc>
                <a:spcPts val="2500"/>
              </a:lnSpc>
              <a:buFont typeface="+mj-lt"/>
              <a:buAutoNum type="arabicPeriod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產品若為硬體，應確認其不具</a:t>
            </a:r>
            <a:r>
              <a:rPr lang="en-US" altLang="zh-TW" sz="2000" kern="100" dirty="0" err="1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WiFi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等持續連網功能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非僅以軟體關閉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。若需以外接裝置方式進行更新，須有專人在旁全程監督，於傳輸完成後立即移除外接裝置。</a:t>
            </a:r>
          </a:p>
          <a:p>
            <a:pPr marL="536575" lvl="0" indent="-176213" algn="just">
              <a:lnSpc>
                <a:spcPts val="2500"/>
              </a:lnSpc>
              <a:buFont typeface="+mj-lt"/>
              <a:buAutoNum type="arabicPeriod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產品使用屆期後不得再購買危害國家資通安全產品。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3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2A25BF-1E17-4498-B794-DB01512A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srgbClr val="1E4B78"/>
                </a:solidFill>
              </a:rPr>
              <a:t>重要宣導事項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082AD0-5B00-4398-916A-E80202CEB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4F030-EED9-4314-A7AA-534461E5B2FF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D3129CA-AB52-4DA9-A015-9B074CD719D1}"/>
              </a:ext>
            </a:extLst>
          </p:cNvPr>
          <p:cNvSpPr txBox="1"/>
          <p:nvPr/>
        </p:nvSpPr>
        <p:spPr>
          <a:xfrm>
            <a:off x="457200" y="1708450"/>
            <a:ext cx="8229600" cy="48889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61950" lvl="0" indent="-361950" algn="just">
              <a:lnSpc>
                <a:spcPts val="2500"/>
              </a:lnSpc>
              <a:buFont typeface="+mj-ea"/>
              <a:buAutoNum type="ea1ChtPeriod" startAt="5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「資通安全事件通報及應變辦法」，知悉資通安全事件後，學校應於一小時內進行資通安全事件之通報；另資通安全事件有一般公務機密、敏感資訊（個人資料等）遭輕微洩漏或竄改，為第三級資通安全事件，提供「國立高級中等以下學校資安情資傳遞及應變處理作業流程」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份。</a:t>
            </a:r>
            <a:endParaRPr lang="en-US" altLang="zh-TW" sz="2000" kern="100" dirty="0"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61950" lvl="0" indent="-361950" algn="just">
              <a:lnSpc>
                <a:spcPts val="2500"/>
              </a:lnSpc>
              <a:buFont typeface="+mj-ea"/>
              <a:buAutoNum type="ea1ChtPeriod" startAt="5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重申帳號權限與密碼管理原則，落實管理資通系統，以避免資安事件發生：</a:t>
            </a:r>
          </a:p>
          <a:p>
            <a:pPr marL="542925" lvl="0" indent="-180975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最高管理者權限帳號數量，原則不得超過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個。</a:t>
            </a:r>
          </a:p>
          <a:p>
            <a:pPr marL="542925" lvl="0" indent="-180975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使用者於第一次登錄系統時，應立即更改預設密碼，並妥善保管帳號與維持密碼之機密性。</a:t>
            </a:r>
          </a:p>
          <a:p>
            <a:pPr marL="542925" lvl="0" indent="-180975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使用者禁止共用自己或他人的帳號及密碼。</a:t>
            </a:r>
          </a:p>
          <a:p>
            <a:pPr marL="542925" lvl="0" indent="-180975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使用者每次存取系統时應輸入密碼登入系統，避免使用記錄密碼功能，導致開機時自動登入系統。</a:t>
            </a:r>
          </a:p>
          <a:p>
            <a:pPr marL="542925" lvl="0" indent="-180975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密碼長度設定至少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碼，且應符合帳號及密碼內容設置原則。</a:t>
            </a:r>
          </a:p>
          <a:p>
            <a:pPr marL="457200" lvl="0" indent="-457200" algn="just">
              <a:lnSpc>
                <a:spcPts val="2500"/>
              </a:lnSpc>
              <a:buFont typeface="+mj-ea"/>
              <a:buAutoNum type="ea1ChtPeriod" startAt="5"/>
            </a:pPr>
            <a:endParaRPr lang="en-US" altLang="zh-TW" sz="2000" kern="100" dirty="0"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81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2A25BF-1E17-4498-B794-DB01512A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srgbClr val="1E4B78"/>
                </a:solidFill>
              </a:rPr>
              <a:t>重要宣導事項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082AD0-5B00-4398-916A-E80202CEB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4F030-EED9-4314-A7AA-534461E5B2FF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D3129CA-AB52-4DA9-A015-9B074CD719D1}"/>
              </a:ext>
            </a:extLst>
          </p:cNvPr>
          <p:cNvSpPr txBox="1"/>
          <p:nvPr/>
        </p:nvSpPr>
        <p:spPr>
          <a:xfrm>
            <a:off x="457200" y="1603873"/>
            <a:ext cx="8229600" cy="52095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42925" lvl="0" indent="-180975" algn="just">
              <a:lnSpc>
                <a:spcPts val="2500"/>
              </a:lnSpc>
              <a:buFont typeface="+mj-lt"/>
              <a:buAutoNum type="arabicPeriod" startAt="6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密碼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内容之設定，應參雜數字、英文字母大小寫及特殊符號，至少符合下列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項要求中之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項。</a:t>
            </a:r>
          </a:p>
          <a:p>
            <a:pPr marL="809625" lvl="0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內含至少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個大寫英文字母。</a:t>
            </a:r>
          </a:p>
          <a:p>
            <a:pPr marL="809625" lvl="0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內含至少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個小寫英文字母。</a:t>
            </a:r>
          </a:p>
          <a:p>
            <a:pPr marL="809625" lvl="0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內含至少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個阿拉伯數字。</a:t>
            </a:r>
          </a:p>
          <a:p>
            <a:pPr marL="809625" lvl="0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內含至少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個特殊符號。</a:t>
            </a:r>
          </a:p>
          <a:p>
            <a:pPr marL="542925" lvl="0" indent="-180975" algn="just">
              <a:lnSpc>
                <a:spcPts val="2500"/>
              </a:lnSpc>
              <a:buFont typeface="+mj-lt"/>
              <a:buAutoNum type="arabicPeriod" startAt="7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密碼內容之設定，應盡量避免使用易猜測或公開資訊如下說明：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9625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個人姓名、出生年月日、身分證字號。</a:t>
            </a:r>
          </a:p>
          <a:p>
            <a:pPr marL="809625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機關、單位名稱或是其他相關事項。</a:t>
            </a:r>
          </a:p>
          <a:p>
            <a:pPr marL="809625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使用者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、其他系統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</a:p>
          <a:p>
            <a:pPr marL="809625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電腦主機名稱、作業系統名稱。</a:t>
            </a:r>
          </a:p>
          <a:p>
            <a:pPr marL="809625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電話號碼、空白、字典字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具有意義的英文單字，例如：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等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</a:p>
          <a:p>
            <a:pPr marL="809625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禁止使用鍵盤順序鍵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如：</a:t>
            </a:r>
            <a:r>
              <a:rPr lang="en-US" altLang="zh-TW" sz="20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qwer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9625" indent="-180975" algn="just">
              <a:lnSpc>
                <a:spcPts val="2500"/>
              </a:lnSpc>
              <a:buFont typeface="+mj-lt"/>
              <a:buAutoNum type="alphaUcPeriod"/>
            </a:pPr>
            <a:r>
              <a:rPr lang="zh-TW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密碼不得與帳號相同。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ts val="2500"/>
              </a:lnSpc>
              <a:buFont typeface="+mj-ea"/>
              <a:buAutoNum type="ea1ChtPeriod" startAt="5"/>
            </a:pP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94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2A25BF-1E17-4498-B794-DB01512A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srgbClr val="1E4B78"/>
                </a:solidFill>
              </a:rPr>
              <a:t>重要宣導事項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082AD0-5B00-4398-916A-E80202CEB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4F030-EED9-4314-A7AA-534461E5B2FF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D3129CA-AB52-4DA9-A015-9B074CD719D1}"/>
              </a:ext>
            </a:extLst>
          </p:cNvPr>
          <p:cNvSpPr txBox="1"/>
          <p:nvPr/>
        </p:nvSpPr>
        <p:spPr>
          <a:xfrm>
            <a:off x="323528" y="1630981"/>
            <a:ext cx="8363272" cy="47368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42925" lvl="0" indent="-180975" algn="just">
              <a:lnSpc>
                <a:spcPts val="2800"/>
              </a:lnSpc>
              <a:buFont typeface="+mj-lt"/>
              <a:buAutoNum type="arabicPeriod" startAt="8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密碼最短使用期限為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天，並應定期更換，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90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天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含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以內必須更換密碼一次，逾期未變更者，應暂停其系統登入之權限，以避免盗用情形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密碼變更時不得使用與前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次相同的密碼。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42925" lvl="0" indent="-180975" algn="just">
              <a:lnSpc>
                <a:spcPts val="2800"/>
              </a:lnSpc>
              <a:buFont typeface="+mj-lt"/>
              <a:buAutoNum type="arabicPeriod" startAt="8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管理者及使用者帳號應避免共用，並負帳號及密碼保管之責，不得對任何人透露或以任何形式公開自己帳號及密碼，亦避免將帳號、密碼記錄在書面上，或張貼在個人電腦、螢幕或其他未保護且容易洩漏秘密之處所，以避免密碼外洩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42925" lvl="0" indent="-180975" algn="just">
              <a:lnSpc>
                <a:spcPts val="2800"/>
              </a:lnSpc>
              <a:buFont typeface="+mj-lt"/>
              <a:buAutoNum type="arabicPeriod" startAt="8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懷疑密碼被他人知悉或發現密碼可能遭破解時，應立即更改密碼。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lvl="0" indent="-358775" algn="just">
              <a:lnSpc>
                <a:spcPts val="2800"/>
              </a:lnSpc>
              <a:buFont typeface="+mj-lt"/>
              <a:buAutoNum type="arabicPeriod" startAt="8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帳號登入進行身分驗證失敗達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次後，系統將自動鎖定帳號時間至少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分鐘不許該帳號繼續嘗試登入。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lvl="0" indent="-358775" algn="just">
              <a:lnSpc>
                <a:spcPts val="2800"/>
              </a:lnSpc>
              <a:buFont typeface="+mj-lt"/>
              <a:buAutoNum type="arabicPeriod" startAt="8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使用者職異動或離職時，部門主管應即時通知相關單位調整或終止使用者之存取權限。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42925" lvl="0" indent="-180975" algn="just">
              <a:lnSpc>
                <a:spcPts val="2800"/>
              </a:lnSpc>
              <a:buFont typeface="+mj-lt"/>
              <a:buAutoNum type="arabicPeriod" startAt="8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系統之帳戶，若超過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zh-TW" altLang="en-US" sz="2000" kern="100">
                <a:latin typeface="Calibri" panose="020F0502020204030204" pitchFamily="34" charset="0"/>
                <a:cs typeface="Times New Roman" panose="02020603050405020304" pitchFamily="18" charset="0"/>
              </a:rPr>
              <a:t>個月未曾</a:t>
            </a: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登錄，則視需要清除閒置帳號。</a:t>
            </a: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95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2A25BF-1E17-4498-B794-DB01512A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srgbClr val="1E4B78"/>
                </a:solidFill>
              </a:rPr>
              <a:t>重要宣導事項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082AD0-5B00-4398-916A-E80202CEB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4F030-EED9-4314-A7AA-534461E5B2FF}" type="slidenum">
              <a:rPr lang="en-US" altLang="zh-TW" smtClean="0"/>
              <a:pPr/>
              <a:t>7</a:t>
            </a:fld>
            <a:endParaRPr lang="en-US" altLang="zh-TW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F13AD41-31AD-471E-A64F-DDF7D540A655}"/>
              </a:ext>
            </a:extLst>
          </p:cNvPr>
          <p:cNvSpPr txBox="1"/>
          <p:nvPr/>
        </p:nvSpPr>
        <p:spPr>
          <a:xfrm>
            <a:off x="457200" y="1708450"/>
            <a:ext cx="8075240" cy="29652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lvl="0" indent="-457200" algn="just">
              <a:lnSpc>
                <a:spcPts val="2500"/>
              </a:lnSpc>
              <a:buFont typeface="+mj-ea"/>
              <a:buAutoNum type="ea1ChtPeriod" startAt="7"/>
            </a:pP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重申教育部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110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29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日臺教資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字第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1100085899A</a:t>
            </a:r>
            <a:r>
              <a:rPr lang="zh-TW" altLang="en-US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號函，請學校加強檢核自身資通安全防護及相關措施：</a:t>
            </a:r>
            <a:endParaRPr lang="en-US" altLang="zh-TW" sz="2000" kern="100" dirty="0"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14375" lvl="0" indent="-180975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學校因管理不當導致發生資通安全事件，本署將以不遮蔽學校方式作為教育體系內部案例宣導。</a:t>
            </a:r>
          </a:p>
          <a:p>
            <a:pPr marL="714375" lvl="0" indent="-180975" algn="just">
              <a:lnSpc>
                <a:spcPts val="2500"/>
              </a:lnSpc>
              <a:buFont typeface="+mj-lt"/>
              <a:buAutoNum type="arabicPeriod"/>
            </a:pPr>
            <a:r>
              <a:rPr lang="zh-TW" alt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針對發生重大資通安全事件之學校，本署將辦理或配合教育部資安專案實地稽核，未落實稽核缺失改善者，將循相關機制予以懲處。</a:t>
            </a:r>
          </a:p>
          <a:p>
            <a:pPr marL="361950" lvl="0" indent="-361950" algn="just">
              <a:lnSpc>
                <a:spcPts val="2500"/>
              </a:lnSpc>
              <a:buFont typeface="+mj-ea"/>
              <a:buAutoNum type="ea1ChtPeriod" startAt="7"/>
            </a:pPr>
            <a:endParaRPr lang="en-US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lvl="0" indent="-361950" algn="just">
              <a:lnSpc>
                <a:spcPts val="2500"/>
              </a:lnSpc>
              <a:buFont typeface="+mj-ea"/>
              <a:buAutoNum type="ea1ChtPeriod" startAt="7"/>
            </a:pPr>
            <a:endParaRPr lang="en-US" altLang="zh-TW" sz="2000" kern="100" dirty="0"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01570"/>
      </p:ext>
    </p:extLst>
  </p:cSld>
  <p:clrMapOvr>
    <a:masterClrMapping/>
  </p:clrMapOvr>
</p:sld>
</file>

<file path=ppt/theme/theme1.xml><?xml version="1.0" encoding="utf-8"?>
<a:theme xmlns:a="http://schemas.openxmlformats.org/drawingml/2006/main" name="TANet Project">
  <a:themeElements>
    <a:clrScheme name="TANet Projec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ANet Project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TANet Projec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et Projec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et Projec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et Projec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et Projec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et Projec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et Projec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et Projec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et Projec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et Projec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et Projec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et Projec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7588</TotalTime>
  <Words>1172</Words>
  <Application>Microsoft Office PowerPoint</Application>
  <PresentationFormat>如螢幕大小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Times New Roman</vt:lpstr>
      <vt:lpstr>TANet Project</vt:lpstr>
      <vt:lpstr>重要宣導事項</vt:lpstr>
      <vt:lpstr>重要宣導事項</vt:lpstr>
      <vt:lpstr>重要宣導事項</vt:lpstr>
      <vt:lpstr>重要宣導事項</vt:lpstr>
      <vt:lpstr>重要宣導事項</vt:lpstr>
      <vt:lpstr>重要宣導事項</vt:lpstr>
      <vt:lpstr>重要宣導事項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ISCB_2010啟始總結會議簡報</dc:title>
  <dc:creator>游嘉毓</dc:creator>
  <cp:lastModifiedBy>user</cp:lastModifiedBy>
  <cp:revision>726</cp:revision>
  <cp:lastPrinted>2021-05-11T08:08:16Z</cp:lastPrinted>
  <dcterms:created xsi:type="dcterms:W3CDTF">2008-07-03T01:05:20Z</dcterms:created>
  <dcterms:modified xsi:type="dcterms:W3CDTF">2024-09-13T01:27:36Z</dcterms:modified>
</cp:coreProperties>
</file>